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170" r:id="rId1"/>
  </p:sldMasterIdLst>
  <p:notesMasterIdLst>
    <p:notesMasterId r:id="rId12"/>
  </p:notesMasterIdLst>
  <p:sldIdLst>
    <p:sldId id="256" r:id="rId2"/>
    <p:sldId id="265" r:id="rId3"/>
    <p:sldId id="274" r:id="rId4"/>
    <p:sldId id="268" r:id="rId5"/>
    <p:sldId id="269" r:id="rId6"/>
    <p:sldId id="270" r:id="rId7"/>
    <p:sldId id="271" r:id="rId8"/>
    <p:sldId id="275" r:id="rId9"/>
    <p:sldId id="273" r:id="rId10"/>
    <p:sldId id="276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009193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62"/>
    <p:restoredTop sz="94659"/>
  </p:normalViewPr>
  <p:slideViewPr>
    <p:cSldViewPr snapToGrid="0">
      <p:cViewPr varScale="1">
        <p:scale>
          <a:sx n="140" d="100"/>
          <a:sy n="140" d="100"/>
        </p:scale>
        <p:origin x="416" y="192"/>
      </p:cViewPr>
      <p:guideLst>
        <p:guide pos="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A699A-ED4D-4AD6-B2A1-E75F3565A6E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590F1CE-65E5-4954-8408-C88E513CC2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dirty="0">
              <a:latin typeface="Tw Cen MT" panose="020B0602020104020603" pitchFamily="34" charset="77"/>
            </a:rPr>
            <a:t>Time constant/delay 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(in secs): </a:t>
          </a:r>
          <a:r>
            <a:rPr lang="en-GB" b="1" dirty="0">
              <a:latin typeface="Tw Cen MT" panose="020B0602020104020603" pitchFamily="34" charset="77"/>
            </a:rPr>
            <a:t>tau</a:t>
          </a:r>
          <a:endParaRPr lang="en-US" dirty="0">
            <a:latin typeface="Tw Cen MT" panose="020B0602020104020603" pitchFamily="34" charset="77"/>
          </a:endParaRPr>
        </a:p>
      </dgm:t>
    </dgm:pt>
    <dgm:pt modelId="{88AC959B-93FE-43AD-A601-42BFFDCE9442}" type="parTrans" cxnId="{D0DD3913-AE48-43C8-9DB6-0D8FF0C8BE03}">
      <dgm:prSet/>
      <dgm:spPr/>
      <dgm:t>
        <a:bodyPr/>
        <a:lstStyle/>
        <a:p>
          <a:endParaRPr lang="en-US"/>
        </a:p>
      </dgm:t>
    </dgm:pt>
    <dgm:pt modelId="{A816995A-2522-43FC-92CD-11E36FB998AD}" type="sibTrans" cxnId="{D0DD3913-AE48-43C8-9DB6-0D8FF0C8BE03}">
      <dgm:prSet/>
      <dgm:spPr/>
      <dgm:t>
        <a:bodyPr/>
        <a:lstStyle/>
        <a:p>
          <a:endParaRPr lang="en-US"/>
        </a:p>
      </dgm:t>
    </dgm:pt>
    <dgm:pt modelId="{23271460-7837-4A2B-984A-5DD7924D9A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Price Elasticity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(in kilo watts per Hertz): </a:t>
          </a:r>
          <a:r>
            <a:rPr lang="en-GB" b="1" dirty="0">
              <a:latin typeface="Tw Cen MT" panose="020B0602020104020603" pitchFamily="34" charset="77"/>
            </a:rPr>
            <a:t>g</a:t>
          </a:r>
          <a:endParaRPr lang="en-US" dirty="0">
            <a:latin typeface="Tw Cen MT" panose="020B0602020104020603" pitchFamily="34" charset="77"/>
          </a:endParaRPr>
        </a:p>
      </dgm:t>
    </dgm:pt>
    <dgm:pt modelId="{0259EF86-30FA-4580-8FD8-B8B968958AFD}" type="parTrans" cxnId="{5D2CC8F3-4AD6-466D-940F-D2B74E36BE8E}">
      <dgm:prSet/>
      <dgm:spPr/>
      <dgm:t>
        <a:bodyPr/>
        <a:lstStyle/>
        <a:p>
          <a:endParaRPr lang="en-US"/>
        </a:p>
      </dgm:t>
    </dgm:pt>
    <dgm:pt modelId="{307DD664-9B49-443B-AA0B-D7E360E59217}" type="sibTrans" cxnId="{5D2CC8F3-4AD6-466D-940F-D2B74E36BE8E}">
      <dgm:prSet/>
      <dgm:spPr/>
      <dgm:t>
        <a:bodyPr/>
        <a:lstStyle/>
        <a:p>
          <a:endParaRPr lang="en-US"/>
        </a:p>
      </dgm:t>
    </dgm:pt>
    <dgm:pt modelId="{EF80CE90-DB10-4FF3-AE89-6B623B95D7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dirty="0">
              <a:latin typeface="Tw Cen MT" panose="020B0602020104020603" pitchFamily="34" charset="77"/>
            </a:rPr>
            <a:t>Power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consumed/generated</a:t>
          </a:r>
        </a:p>
        <a:p>
          <a:pPr>
            <a:lnSpc>
              <a:spcPct val="100000"/>
            </a:lnSpc>
            <a:defRPr cap="all"/>
          </a:pPr>
          <a:r>
            <a:rPr lang="en-GB" dirty="0">
              <a:latin typeface="Tw Cen MT" panose="020B0602020104020603" pitchFamily="34" charset="77"/>
            </a:rPr>
            <a:t>(in kilo watts):</a:t>
          </a:r>
          <a:r>
            <a:rPr lang="en-GB" b="1" dirty="0">
              <a:latin typeface="Tw Cen MT" panose="020B0602020104020603" pitchFamily="34" charset="77"/>
            </a:rPr>
            <a:t> p</a:t>
          </a:r>
          <a:endParaRPr lang="en-US" dirty="0">
            <a:latin typeface="Tw Cen MT" panose="020B0602020104020603" pitchFamily="34" charset="77"/>
          </a:endParaRPr>
        </a:p>
      </dgm:t>
    </dgm:pt>
    <dgm:pt modelId="{7508E0F0-99BA-4361-A6F8-236D7B93B768}" type="sibTrans" cxnId="{058BF6CE-539B-4027-BEB5-5F48BCD60044}">
      <dgm:prSet/>
      <dgm:spPr/>
      <dgm:t>
        <a:bodyPr/>
        <a:lstStyle/>
        <a:p>
          <a:endParaRPr lang="en-US"/>
        </a:p>
      </dgm:t>
    </dgm:pt>
    <dgm:pt modelId="{EC836E55-08DB-43D8-8851-F1A22201FA35}" type="parTrans" cxnId="{058BF6CE-539B-4027-BEB5-5F48BCD60044}">
      <dgm:prSet/>
      <dgm:spPr/>
      <dgm:t>
        <a:bodyPr/>
        <a:lstStyle/>
        <a:p>
          <a:endParaRPr lang="en-US"/>
        </a:p>
      </dgm:t>
    </dgm:pt>
    <dgm:pt modelId="{0760D72F-AB46-4134-B1D8-2EF5250DFC7A}" type="pres">
      <dgm:prSet presAssocID="{C05A699A-ED4D-4AD6-B2A1-E75F3565A6EA}" presName="root" presStyleCnt="0">
        <dgm:presLayoutVars>
          <dgm:dir/>
          <dgm:resizeHandles val="exact"/>
        </dgm:presLayoutVars>
      </dgm:prSet>
      <dgm:spPr/>
    </dgm:pt>
    <dgm:pt modelId="{B6E89F6A-6C9B-4E92-A928-6C4722C3B2E7}" type="pres">
      <dgm:prSet presAssocID="{C590F1CE-65E5-4954-8408-C88E513CC2A9}" presName="compNode" presStyleCnt="0"/>
      <dgm:spPr/>
    </dgm:pt>
    <dgm:pt modelId="{8E824291-F433-45BC-AFA9-AEFAE927F6BE}" type="pres">
      <dgm:prSet presAssocID="{C590F1CE-65E5-4954-8408-C88E513CC2A9}" presName="iconBgRect" presStyleLbl="bgShp" presStyleIdx="0" presStyleCnt="3"/>
      <dgm:spPr>
        <a:prstGeom prst="round2DiagRect">
          <a:avLst/>
        </a:prstGeom>
      </dgm:spPr>
    </dgm:pt>
    <dgm:pt modelId="{259E9360-3794-40BC-B06C-77AB684FCC6C}" type="pres">
      <dgm:prSet presAssocID="{C590F1CE-65E5-4954-8408-C88E513CC2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"/>
        </a:ext>
      </dgm:extLst>
    </dgm:pt>
    <dgm:pt modelId="{30570807-B3A2-4345-9841-8C81F1FA06ED}" type="pres">
      <dgm:prSet presAssocID="{C590F1CE-65E5-4954-8408-C88E513CC2A9}" presName="spaceRect" presStyleCnt="0"/>
      <dgm:spPr/>
    </dgm:pt>
    <dgm:pt modelId="{B8EED822-A798-4786-9FE9-EB067C5CC29D}" type="pres">
      <dgm:prSet presAssocID="{C590F1CE-65E5-4954-8408-C88E513CC2A9}" presName="textRect" presStyleLbl="revTx" presStyleIdx="0" presStyleCnt="3">
        <dgm:presLayoutVars>
          <dgm:chMax val="1"/>
          <dgm:chPref val="1"/>
        </dgm:presLayoutVars>
      </dgm:prSet>
      <dgm:spPr/>
    </dgm:pt>
    <dgm:pt modelId="{45F394E3-F754-45BD-8053-B02DCAE6479A}" type="pres">
      <dgm:prSet presAssocID="{A816995A-2522-43FC-92CD-11E36FB998AD}" presName="sibTrans" presStyleCnt="0"/>
      <dgm:spPr/>
    </dgm:pt>
    <dgm:pt modelId="{5EEB416C-331F-A446-ADC7-0FBFE479E750}" type="pres">
      <dgm:prSet presAssocID="{EF80CE90-DB10-4FF3-AE89-6B623B95D7A7}" presName="compNode" presStyleCnt="0"/>
      <dgm:spPr/>
    </dgm:pt>
    <dgm:pt modelId="{548029A8-5B9B-2341-A7CD-AB7C42B7341E}" type="pres">
      <dgm:prSet presAssocID="{EF80CE90-DB10-4FF3-AE89-6B623B95D7A7}" presName="iconBgRect" presStyleLbl="bgShp" presStyleIdx="1" presStyleCnt="3"/>
      <dgm:spPr>
        <a:prstGeom prst="round2DiagRect">
          <a:avLst/>
        </a:prstGeom>
      </dgm:spPr>
    </dgm:pt>
    <dgm:pt modelId="{5985F9C7-144F-7445-92BF-4203612D6D19}" type="pres">
      <dgm:prSet presAssocID="{EF80CE90-DB10-4FF3-AE89-6B623B95D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A0FD45C3-3A5E-1E44-95A3-003C1E7324AD}" type="pres">
      <dgm:prSet presAssocID="{EF80CE90-DB10-4FF3-AE89-6B623B95D7A7}" presName="spaceRect" presStyleCnt="0"/>
      <dgm:spPr/>
    </dgm:pt>
    <dgm:pt modelId="{92922190-AE39-F84B-BE35-333004B2A1F1}" type="pres">
      <dgm:prSet presAssocID="{EF80CE90-DB10-4FF3-AE89-6B623B95D7A7}" presName="textRect" presStyleLbl="revTx" presStyleIdx="1" presStyleCnt="3">
        <dgm:presLayoutVars>
          <dgm:chMax val="1"/>
          <dgm:chPref val="1"/>
        </dgm:presLayoutVars>
      </dgm:prSet>
      <dgm:spPr/>
    </dgm:pt>
    <dgm:pt modelId="{DE00C5FD-20BC-7F4E-9F10-3A57FBD8C3C1}" type="pres">
      <dgm:prSet presAssocID="{7508E0F0-99BA-4361-A6F8-236D7B93B768}" presName="sibTrans" presStyleCnt="0"/>
      <dgm:spPr/>
    </dgm:pt>
    <dgm:pt modelId="{A0893D8F-0DD8-4D5D-80F6-EAD6178B7425}" type="pres">
      <dgm:prSet presAssocID="{23271460-7837-4A2B-984A-5DD7924D9ADF}" presName="compNode" presStyleCnt="0"/>
      <dgm:spPr/>
    </dgm:pt>
    <dgm:pt modelId="{9275CFBA-2696-4F1D-8A43-5E680F2DB442}" type="pres">
      <dgm:prSet presAssocID="{23271460-7837-4A2B-984A-5DD7924D9ADF}" presName="iconBgRect" presStyleLbl="bgShp" presStyleIdx="2" presStyleCnt="3"/>
      <dgm:spPr>
        <a:prstGeom prst="round2DiagRect">
          <a:avLst/>
        </a:prstGeom>
      </dgm:spPr>
    </dgm:pt>
    <dgm:pt modelId="{863BC819-487D-4E4E-929D-A7B26218CF44}" type="pres">
      <dgm:prSet presAssocID="{23271460-7837-4A2B-984A-5DD7924D9A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ancia della giustizia con riempimento a tinta unita"/>
        </a:ext>
      </dgm:extLst>
    </dgm:pt>
    <dgm:pt modelId="{4DA6168E-7CDF-47C4-9197-A8A490823FE7}" type="pres">
      <dgm:prSet presAssocID="{23271460-7837-4A2B-984A-5DD7924D9ADF}" presName="spaceRect" presStyleCnt="0"/>
      <dgm:spPr/>
    </dgm:pt>
    <dgm:pt modelId="{52FAAA52-B2CC-4838-807F-463031E34A02}" type="pres">
      <dgm:prSet presAssocID="{23271460-7837-4A2B-984A-5DD7924D9AD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0DD3913-AE48-43C8-9DB6-0D8FF0C8BE03}" srcId="{C05A699A-ED4D-4AD6-B2A1-E75F3565A6EA}" destId="{C590F1CE-65E5-4954-8408-C88E513CC2A9}" srcOrd="0" destOrd="0" parTransId="{88AC959B-93FE-43AD-A601-42BFFDCE9442}" sibTransId="{A816995A-2522-43FC-92CD-11E36FB998AD}"/>
    <dgm:cxn modelId="{CE40845F-FFE4-7A4C-A204-36C4D485C760}" type="presOf" srcId="{23271460-7837-4A2B-984A-5DD7924D9ADF}" destId="{52FAAA52-B2CC-4838-807F-463031E34A02}" srcOrd="0" destOrd="0" presId="urn:microsoft.com/office/officeart/2018/5/layout/IconCircleLabelList"/>
    <dgm:cxn modelId="{6A5A7F77-7ECE-0C43-AF78-B452ECC9A67D}" type="presOf" srcId="{C05A699A-ED4D-4AD6-B2A1-E75F3565A6EA}" destId="{0760D72F-AB46-4134-B1D8-2EF5250DFC7A}" srcOrd="0" destOrd="0" presId="urn:microsoft.com/office/officeart/2018/5/layout/IconCircleLabelList"/>
    <dgm:cxn modelId="{B10B618B-760F-8741-8CC7-BFE27B199037}" type="presOf" srcId="{EF80CE90-DB10-4FF3-AE89-6B623B95D7A7}" destId="{92922190-AE39-F84B-BE35-333004B2A1F1}" srcOrd="0" destOrd="0" presId="urn:microsoft.com/office/officeart/2018/5/layout/IconCircleLabelList"/>
    <dgm:cxn modelId="{058BF6CE-539B-4027-BEB5-5F48BCD60044}" srcId="{C05A699A-ED4D-4AD6-B2A1-E75F3565A6EA}" destId="{EF80CE90-DB10-4FF3-AE89-6B623B95D7A7}" srcOrd="1" destOrd="0" parTransId="{EC836E55-08DB-43D8-8851-F1A22201FA35}" sibTransId="{7508E0F0-99BA-4361-A6F8-236D7B93B768}"/>
    <dgm:cxn modelId="{0C9FCDEA-A22D-1345-9F0A-BEF380FCF252}" type="presOf" srcId="{C590F1CE-65E5-4954-8408-C88E513CC2A9}" destId="{B8EED822-A798-4786-9FE9-EB067C5CC29D}" srcOrd="0" destOrd="0" presId="urn:microsoft.com/office/officeart/2018/5/layout/IconCircleLabelList"/>
    <dgm:cxn modelId="{5D2CC8F3-4AD6-466D-940F-D2B74E36BE8E}" srcId="{C05A699A-ED4D-4AD6-B2A1-E75F3565A6EA}" destId="{23271460-7837-4A2B-984A-5DD7924D9ADF}" srcOrd="2" destOrd="0" parTransId="{0259EF86-30FA-4580-8FD8-B8B968958AFD}" sibTransId="{307DD664-9B49-443B-AA0B-D7E360E59217}"/>
    <dgm:cxn modelId="{E971CC71-CA31-CC4A-A778-600199D93386}" type="presParOf" srcId="{0760D72F-AB46-4134-B1D8-2EF5250DFC7A}" destId="{B6E89F6A-6C9B-4E92-A928-6C4722C3B2E7}" srcOrd="0" destOrd="0" presId="urn:microsoft.com/office/officeart/2018/5/layout/IconCircleLabelList"/>
    <dgm:cxn modelId="{EFC7B5C9-18F6-9F49-8FD5-2912376DA7E0}" type="presParOf" srcId="{B6E89F6A-6C9B-4E92-A928-6C4722C3B2E7}" destId="{8E824291-F433-45BC-AFA9-AEFAE927F6BE}" srcOrd="0" destOrd="0" presId="urn:microsoft.com/office/officeart/2018/5/layout/IconCircleLabelList"/>
    <dgm:cxn modelId="{20554489-2F1F-D047-A177-809FECE0FD29}" type="presParOf" srcId="{B6E89F6A-6C9B-4E92-A928-6C4722C3B2E7}" destId="{259E9360-3794-40BC-B06C-77AB684FCC6C}" srcOrd="1" destOrd="0" presId="urn:microsoft.com/office/officeart/2018/5/layout/IconCircleLabelList"/>
    <dgm:cxn modelId="{C3C25D83-D287-9344-ACA8-DE5AD5733D69}" type="presParOf" srcId="{B6E89F6A-6C9B-4E92-A928-6C4722C3B2E7}" destId="{30570807-B3A2-4345-9841-8C81F1FA06ED}" srcOrd="2" destOrd="0" presId="urn:microsoft.com/office/officeart/2018/5/layout/IconCircleLabelList"/>
    <dgm:cxn modelId="{1C7D8015-729F-EF4A-8445-B3768C36C904}" type="presParOf" srcId="{B6E89F6A-6C9B-4E92-A928-6C4722C3B2E7}" destId="{B8EED822-A798-4786-9FE9-EB067C5CC29D}" srcOrd="3" destOrd="0" presId="urn:microsoft.com/office/officeart/2018/5/layout/IconCircleLabelList"/>
    <dgm:cxn modelId="{C2D6D483-549F-9C49-8D4E-C2BE281542F8}" type="presParOf" srcId="{0760D72F-AB46-4134-B1D8-2EF5250DFC7A}" destId="{45F394E3-F754-45BD-8053-B02DCAE6479A}" srcOrd="1" destOrd="0" presId="urn:microsoft.com/office/officeart/2018/5/layout/IconCircleLabelList"/>
    <dgm:cxn modelId="{F83EC378-F70D-3F41-8553-A37090968614}" type="presParOf" srcId="{0760D72F-AB46-4134-B1D8-2EF5250DFC7A}" destId="{5EEB416C-331F-A446-ADC7-0FBFE479E750}" srcOrd="2" destOrd="0" presId="urn:microsoft.com/office/officeart/2018/5/layout/IconCircleLabelList"/>
    <dgm:cxn modelId="{E15E723B-54E5-FD4A-B158-9FFE00FA33AD}" type="presParOf" srcId="{5EEB416C-331F-A446-ADC7-0FBFE479E750}" destId="{548029A8-5B9B-2341-A7CD-AB7C42B7341E}" srcOrd="0" destOrd="0" presId="urn:microsoft.com/office/officeart/2018/5/layout/IconCircleLabelList"/>
    <dgm:cxn modelId="{3326B530-307E-EB44-A152-11FEAA14B23D}" type="presParOf" srcId="{5EEB416C-331F-A446-ADC7-0FBFE479E750}" destId="{5985F9C7-144F-7445-92BF-4203612D6D19}" srcOrd="1" destOrd="0" presId="urn:microsoft.com/office/officeart/2018/5/layout/IconCircleLabelList"/>
    <dgm:cxn modelId="{A04F4F7D-85AE-F84F-B2DA-73E7B8B69419}" type="presParOf" srcId="{5EEB416C-331F-A446-ADC7-0FBFE479E750}" destId="{A0FD45C3-3A5E-1E44-95A3-003C1E7324AD}" srcOrd="2" destOrd="0" presId="urn:microsoft.com/office/officeart/2018/5/layout/IconCircleLabelList"/>
    <dgm:cxn modelId="{932CE412-3DA1-8C4E-A9B8-6DCD0CEF311F}" type="presParOf" srcId="{5EEB416C-331F-A446-ADC7-0FBFE479E750}" destId="{92922190-AE39-F84B-BE35-333004B2A1F1}" srcOrd="3" destOrd="0" presId="urn:microsoft.com/office/officeart/2018/5/layout/IconCircleLabelList"/>
    <dgm:cxn modelId="{CCCB3382-8C32-A847-A7C2-498E306670C4}" type="presParOf" srcId="{0760D72F-AB46-4134-B1D8-2EF5250DFC7A}" destId="{DE00C5FD-20BC-7F4E-9F10-3A57FBD8C3C1}" srcOrd="3" destOrd="0" presId="urn:microsoft.com/office/officeart/2018/5/layout/IconCircleLabelList"/>
    <dgm:cxn modelId="{936D2014-E68C-374D-9336-644958E4523B}" type="presParOf" srcId="{0760D72F-AB46-4134-B1D8-2EF5250DFC7A}" destId="{A0893D8F-0DD8-4D5D-80F6-EAD6178B7425}" srcOrd="4" destOrd="0" presId="urn:microsoft.com/office/officeart/2018/5/layout/IconCircleLabelList"/>
    <dgm:cxn modelId="{3A3BDF39-2651-AB4B-878D-998E05F6F636}" type="presParOf" srcId="{A0893D8F-0DD8-4D5D-80F6-EAD6178B7425}" destId="{9275CFBA-2696-4F1D-8A43-5E680F2DB442}" srcOrd="0" destOrd="0" presId="urn:microsoft.com/office/officeart/2018/5/layout/IconCircleLabelList"/>
    <dgm:cxn modelId="{88CFD3CC-2644-9E48-8EAA-36589B2C0B4D}" type="presParOf" srcId="{A0893D8F-0DD8-4D5D-80F6-EAD6178B7425}" destId="{863BC819-487D-4E4E-929D-A7B26218CF44}" srcOrd="1" destOrd="0" presId="urn:microsoft.com/office/officeart/2018/5/layout/IconCircleLabelList"/>
    <dgm:cxn modelId="{9A43B50E-C805-3244-9DEA-DA9DC60BF2F9}" type="presParOf" srcId="{A0893D8F-0DD8-4D5D-80F6-EAD6178B7425}" destId="{4DA6168E-7CDF-47C4-9197-A8A490823FE7}" srcOrd="2" destOrd="0" presId="urn:microsoft.com/office/officeart/2018/5/layout/IconCircleLabelList"/>
    <dgm:cxn modelId="{BBC97006-5F05-4244-9128-822AA694FA36}" type="presParOf" srcId="{A0893D8F-0DD8-4D5D-80F6-EAD6178B7425}" destId="{52FAAA52-B2CC-4838-807F-463031E34A0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B865F-FA57-4724-8A74-6F8890CF61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72A2B0-5F5F-4D79-99D6-AA9CBF068EDA}">
      <dgm:prSet custT="1"/>
      <dgm:spPr>
        <a:solidFill>
          <a:schemeClr val="bg1"/>
        </a:solidFill>
      </dgm:spPr>
      <dgm:t>
        <a:bodyPr/>
        <a:lstStyle/>
        <a:p>
          <a:r>
            <a:rPr lang="en-GB" sz="2000" b="1" dirty="0">
              <a:solidFill>
                <a:srgbClr val="005493"/>
              </a:solidFill>
              <a:latin typeface="Bahnschrift" panose="020B0502040204020203" pitchFamily="34" charset="0"/>
            </a:rPr>
            <a:t>Objective of the analysis</a:t>
          </a:r>
          <a:endParaRPr lang="en-US" sz="2000" dirty="0">
            <a:solidFill>
              <a:srgbClr val="005493"/>
            </a:solidFill>
            <a:latin typeface="Bahnschrift" panose="020B0502040204020203" pitchFamily="34" charset="0"/>
          </a:endParaRPr>
        </a:p>
      </dgm:t>
    </dgm:pt>
    <dgm:pt modelId="{C0661696-ED0E-4FA6-9952-BA6F3531C6A1}" type="parTrans" cxnId="{61AA57B1-017E-4D78-9125-261FF3A28727}">
      <dgm:prSet/>
      <dgm:spPr/>
      <dgm:t>
        <a:bodyPr/>
        <a:lstStyle/>
        <a:p>
          <a:endParaRPr lang="en-US"/>
        </a:p>
      </dgm:t>
    </dgm:pt>
    <dgm:pt modelId="{84170842-CCAC-422C-B2CF-06FF6A55A799}" type="sibTrans" cxnId="{61AA57B1-017E-4D78-9125-261FF3A28727}">
      <dgm:prSet/>
      <dgm:spPr/>
      <dgm:t>
        <a:bodyPr/>
        <a:lstStyle/>
        <a:p>
          <a:endParaRPr lang="en-US"/>
        </a:p>
      </dgm:t>
    </dgm:pt>
    <dgm:pt modelId="{D115D398-4C5F-434B-9854-D2EAD7D09B89}">
      <dgm:prSet custT="1"/>
      <dgm:spPr/>
      <dgm:t>
        <a:bodyPr/>
        <a:lstStyle/>
        <a:p>
          <a:pPr>
            <a:buNone/>
          </a:pPr>
          <a:r>
            <a:rPr lang="en-GB" sz="1800" dirty="0">
              <a:latin typeface="Tw Cen MT" panose="020B0602020104020603" pitchFamily="34" charset="77"/>
            </a:rPr>
            <a:t>Predict </a:t>
          </a:r>
          <a:r>
            <a:rPr lang="it-IT" sz="1800" dirty="0" err="1">
              <a:latin typeface="Tw Cen MT" panose="020B0602020104020603" pitchFamily="34" charset="77"/>
            </a:rPr>
            <a:t>how</a:t>
          </a:r>
          <a:r>
            <a:rPr lang="it-IT" sz="1800" dirty="0">
              <a:latin typeface="Tw Cen MT" panose="020B0602020104020603" pitchFamily="34" charset="77"/>
            </a:rPr>
            <a:t> the </a:t>
          </a:r>
          <a:r>
            <a:rPr lang="it-IT" sz="1800" dirty="0" err="1">
              <a:latin typeface="Tw Cen MT" panose="020B0602020104020603" pitchFamily="34" charset="77"/>
            </a:rPr>
            <a:t>stability</a:t>
          </a:r>
          <a:r>
            <a:rPr lang="it-IT" sz="1800" dirty="0">
              <a:latin typeface="Tw Cen MT" panose="020B0602020104020603" pitchFamily="34" charset="77"/>
            </a:rPr>
            <a:t> (</a:t>
          </a:r>
          <a:r>
            <a:rPr lang="it-IT" sz="1800" dirty="0">
              <a:solidFill>
                <a:srgbClr val="C00000"/>
              </a:solidFill>
              <a:latin typeface="Tw Cen MT" panose="020B0602020104020603" pitchFamily="34" charset="77"/>
            </a:rPr>
            <a:t>output </a:t>
          </a:r>
          <a:r>
            <a:rPr lang="it-IT" sz="1800" dirty="0" err="1">
              <a:solidFill>
                <a:srgbClr val="C00000"/>
              </a:solidFill>
              <a:latin typeface="Tw Cen MT" panose="020B0602020104020603" pitchFamily="34" charset="77"/>
            </a:rPr>
            <a:t>variable</a:t>
          </a:r>
          <a:r>
            <a:rPr lang="it-IT" sz="1800" dirty="0">
              <a:latin typeface="Tw Cen MT" panose="020B0602020104020603" pitchFamily="34" charset="77"/>
            </a:rPr>
            <a:t>) </a:t>
          </a:r>
          <a:r>
            <a:rPr lang="it-IT" sz="1800" dirty="0" err="1">
              <a:latin typeface="Tw Cen MT" panose="020B0602020104020603" pitchFamily="34" charset="77"/>
            </a:rPr>
            <a:t>is</a:t>
          </a:r>
          <a:r>
            <a:rPr lang="it-IT" sz="1800" dirty="0">
              <a:latin typeface="Tw Cen MT" panose="020B0602020104020603" pitchFamily="34" charset="77"/>
            </a:rPr>
            <a:t> </a:t>
          </a:r>
          <a:r>
            <a:rPr lang="it-IT" sz="1800" dirty="0" err="1">
              <a:latin typeface="Tw Cen MT" panose="020B0602020104020603" pitchFamily="34" charset="77"/>
            </a:rPr>
            <a:t>affected</a:t>
          </a:r>
          <a:r>
            <a:rPr lang="it-IT" sz="1800" dirty="0">
              <a:latin typeface="Tw Cen MT" panose="020B0602020104020603" pitchFamily="34" charset="77"/>
            </a:rPr>
            <a:t> by the </a:t>
          </a:r>
          <a:r>
            <a:rPr lang="it-IT" sz="1800" dirty="0">
              <a:solidFill>
                <a:srgbClr val="005493"/>
              </a:solidFill>
              <a:latin typeface="Tw Cen MT" panose="020B0602020104020603" pitchFamily="34" charset="77"/>
            </a:rPr>
            <a:t>input </a:t>
          </a:r>
          <a:r>
            <a:rPr lang="it-IT" sz="1800" dirty="0" err="1">
              <a:solidFill>
                <a:srgbClr val="005493"/>
              </a:solidFill>
              <a:latin typeface="Tw Cen MT" panose="020B0602020104020603" pitchFamily="34" charset="77"/>
            </a:rPr>
            <a:t>variables</a:t>
          </a:r>
          <a:endParaRPr lang="en-US" sz="1800" dirty="0">
            <a:solidFill>
              <a:srgbClr val="005493"/>
            </a:solidFill>
            <a:latin typeface="Tw Cen MT" panose="020B0602020104020603" pitchFamily="34" charset="77"/>
          </a:endParaRPr>
        </a:p>
      </dgm:t>
    </dgm:pt>
    <dgm:pt modelId="{1BE82E8F-3B18-4D4E-A8E7-A64A3DCF7F04}" type="parTrans" cxnId="{113A5F60-0918-944C-AD3A-29FD3ACA95D9}">
      <dgm:prSet/>
      <dgm:spPr/>
      <dgm:t>
        <a:bodyPr/>
        <a:lstStyle/>
        <a:p>
          <a:endParaRPr lang="it-IT"/>
        </a:p>
      </dgm:t>
    </dgm:pt>
    <dgm:pt modelId="{F60C839A-CE81-F247-836D-CA848851D5A7}" type="sibTrans" cxnId="{113A5F60-0918-944C-AD3A-29FD3ACA95D9}">
      <dgm:prSet/>
      <dgm:spPr/>
      <dgm:t>
        <a:bodyPr/>
        <a:lstStyle/>
        <a:p>
          <a:endParaRPr lang="it-IT"/>
        </a:p>
      </dgm:t>
    </dgm:pt>
    <dgm:pt modelId="{4ABAF96F-457D-5E46-9CD6-C3F12ACA13E5}">
      <dgm:prSet custT="1"/>
      <dgm:spPr/>
      <dgm:t>
        <a:bodyPr/>
        <a:lstStyle/>
        <a:p>
          <a:endParaRPr lang="en-US" sz="2000" dirty="0">
            <a:latin typeface="Tw Cen MT" panose="020B0602020104020603" pitchFamily="34" charset="77"/>
          </a:endParaRPr>
        </a:p>
      </dgm:t>
    </dgm:pt>
    <dgm:pt modelId="{7C9C33EC-72C6-984A-8AEF-DC187EB0E653}" type="parTrans" cxnId="{ACC2C16D-9A9C-454C-BB90-E4BF2052F128}">
      <dgm:prSet/>
      <dgm:spPr/>
      <dgm:t>
        <a:bodyPr/>
        <a:lstStyle/>
        <a:p>
          <a:endParaRPr lang="it-IT"/>
        </a:p>
      </dgm:t>
    </dgm:pt>
    <dgm:pt modelId="{F83B0978-5671-F44F-A837-00AE4F4FB283}" type="sibTrans" cxnId="{ACC2C16D-9A9C-454C-BB90-E4BF2052F128}">
      <dgm:prSet/>
      <dgm:spPr/>
      <dgm:t>
        <a:bodyPr/>
        <a:lstStyle/>
        <a:p>
          <a:endParaRPr lang="it-IT"/>
        </a:p>
      </dgm:t>
    </dgm:pt>
    <dgm:pt modelId="{7975F9FA-E51A-F342-84DD-5D8F6A26A733}" type="pres">
      <dgm:prSet presAssocID="{F93B865F-FA57-4724-8A74-6F8890CF611D}" presName="linear" presStyleCnt="0">
        <dgm:presLayoutVars>
          <dgm:animLvl val="lvl"/>
          <dgm:resizeHandles val="exact"/>
        </dgm:presLayoutVars>
      </dgm:prSet>
      <dgm:spPr/>
    </dgm:pt>
    <dgm:pt modelId="{E9ED5206-75D2-7D4B-8A7D-3E1A584BBD21}" type="pres">
      <dgm:prSet presAssocID="{2972A2B0-5F5F-4D79-99D6-AA9CBF068EDA}" presName="parentText" presStyleLbl="node1" presStyleIdx="0" presStyleCnt="1" custScaleY="52251">
        <dgm:presLayoutVars>
          <dgm:chMax val="0"/>
          <dgm:bulletEnabled val="1"/>
        </dgm:presLayoutVars>
      </dgm:prSet>
      <dgm:spPr/>
    </dgm:pt>
    <dgm:pt modelId="{87F8BF92-4670-5847-A456-4A64D765FA7B}" type="pres">
      <dgm:prSet presAssocID="{2972A2B0-5F5F-4D79-99D6-AA9CBF068ED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831C92C-3EC3-494D-937D-B62C506B4820}" type="presOf" srcId="{D115D398-4C5F-434B-9854-D2EAD7D09B89}" destId="{87F8BF92-4670-5847-A456-4A64D765FA7B}" srcOrd="0" destOrd="1" presId="urn:microsoft.com/office/officeart/2005/8/layout/vList2"/>
    <dgm:cxn modelId="{113A5F60-0918-944C-AD3A-29FD3ACA95D9}" srcId="{2972A2B0-5F5F-4D79-99D6-AA9CBF068EDA}" destId="{D115D398-4C5F-434B-9854-D2EAD7D09B89}" srcOrd="1" destOrd="0" parTransId="{1BE82E8F-3B18-4D4E-A8E7-A64A3DCF7F04}" sibTransId="{F60C839A-CE81-F247-836D-CA848851D5A7}"/>
    <dgm:cxn modelId="{ACC2C16D-9A9C-454C-BB90-E4BF2052F128}" srcId="{2972A2B0-5F5F-4D79-99D6-AA9CBF068EDA}" destId="{4ABAF96F-457D-5E46-9CD6-C3F12ACA13E5}" srcOrd="0" destOrd="0" parTransId="{7C9C33EC-72C6-984A-8AEF-DC187EB0E653}" sibTransId="{F83B0978-5671-F44F-A837-00AE4F4FB283}"/>
    <dgm:cxn modelId="{5084A276-04CC-E14D-BB97-E91CB732F97E}" type="presOf" srcId="{F93B865F-FA57-4724-8A74-6F8890CF611D}" destId="{7975F9FA-E51A-F342-84DD-5D8F6A26A733}" srcOrd="0" destOrd="0" presId="urn:microsoft.com/office/officeart/2005/8/layout/vList2"/>
    <dgm:cxn modelId="{4E05AC82-2102-0546-AA9A-272205D8FD70}" type="presOf" srcId="{2972A2B0-5F5F-4D79-99D6-AA9CBF068EDA}" destId="{E9ED5206-75D2-7D4B-8A7D-3E1A584BBD21}" srcOrd="0" destOrd="0" presId="urn:microsoft.com/office/officeart/2005/8/layout/vList2"/>
    <dgm:cxn modelId="{15803596-7D19-0B43-9358-31F38EE31A08}" type="presOf" srcId="{4ABAF96F-457D-5E46-9CD6-C3F12ACA13E5}" destId="{87F8BF92-4670-5847-A456-4A64D765FA7B}" srcOrd="0" destOrd="0" presId="urn:microsoft.com/office/officeart/2005/8/layout/vList2"/>
    <dgm:cxn modelId="{61AA57B1-017E-4D78-9125-261FF3A28727}" srcId="{F93B865F-FA57-4724-8A74-6F8890CF611D}" destId="{2972A2B0-5F5F-4D79-99D6-AA9CBF068EDA}" srcOrd="0" destOrd="0" parTransId="{C0661696-ED0E-4FA6-9952-BA6F3531C6A1}" sibTransId="{84170842-CCAC-422C-B2CF-06FF6A55A799}"/>
    <dgm:cxn modelId="{B9C66554-00DF-5742-9050-58B01AE39B48}" type="presParOf" srcId="{7975F9FA-E51A-F342-84DD-5D8F6A26A733}" destId="{E9ED5206-75D2-7D4B-8A7D-3E1A584BBD21}" srcOrd="0" destOrd="0" presId="urn:microsoft.com/office/officeart/2005/8/layout/vList2"/>
    <dgm:cxn modelId="{E61F5954-4D79-FE4C-B7EE-3594C4816C0A}" type="presParOf" srcId="{7975F9FA-E51A-F342-84DD-5D8F6A26A733}" destId="{87F8BF92-4670-5847-A456-4A64D765FA7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24291-F433-45BC-AFA9-AEFAE927F6BE}">
      <dsp:nvSpPr>
        <dsp:cNvPr id="0" name=""/>
        <dsp:cNvSpPr/>
      </dsp:nvSpPr>
      <dsp:spPr>
        <a:xfrm>
          <a:off x="518185" y="244801"/>
          <a:ext cx="1475437" cy="1475437"/>
        </a:xfrm>
        <a:prstGeom prst="round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E9360-3794-40BC-B06C-77AB684FCC6C}">
      <dsp:nvSpPr>
        <dsp:cNvPr id="0" name=""/>
        <dsp:cNvSpPr/>
      </dsp:nvSpPr>
      <dsp:spPr>
        <a:xfrm>
          <a:off x="832623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ED822-A798-4786-9FE9-EB067C5CC29D}">
      <dsp:nvSpPr>
        <dsp:cNvPr id="0" name=""/>
        <dsp:cNvSpPr/>
      </dsp:nvSpPr>
      <dsp:spPr>
        <a:xfrm>
          <a:off x="46529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kern="1200" dirty="0">
              <a:latin typeface="Tw Cen MT" panose="020B0602020104020603" pitchFamily="34" charset="77"/>
            </a:rPr>
            <a:t>Time constant/delay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(in secs): </a:t>
          </a:r>
          <a:r>
            <a:rPr lang="en-GB" sz="1400" b="1" kern="1200" dirty="0">
              <a:latin typeface="Tw Cen MT" panose="020B0602020104020603" pitchFamily="34" charset="77"/>
            </a:rPr>
            <a:t>tau</a:t>
          </a:r>
          <a:endParaRPr lang="en-US" sz="1400" kern="1200" dirty="0">
            <a:latin typeface="Tw Cen MT" panose="020B0602020104020603" pitchFamily="34" charset="77"/>
          </a:endParaRPr>
        </a:p>
      </dsp:txBody>
      <dsp:txXfrm>
        <a:off x="46529" y="2179802"/>
        <a:ext cx="2418750" cy="720000"/>
      </dsp:txXfrm>
    </dsp:sp>
    <dsp:sp modelId="{548029A8-5B9B-2341-A7CD-AB7C42B7341E}">
      <dsp:nvSpPr>
        <dsp:cNvPr id="0" name=""/>
        <dsp:cNvSpPr/>
      </dsp:nvSpPr>
      <dsp:spPr>
        <a:xfrm>
          <a:off x="3360216" y="244801"/>
          <a:ext cx="1475437" cy="1475437"/>
        </a:xfrm>
        <a:prstGeom prst="round2Diag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5F9C7-144F-7445-92BF-4203612D6D19}">
      <dsp:nvSpPr>
        <dsp:cNvPr id="0" name=""/>
        <dsp:cNvSpPr/>
      </dsp:nvSpPr>
      <dsp:spPr>
        <a:xfrm>
          <a:off x="3674654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22190-AE39-F84B-BE35-333004B2A1F1}">
      <dsp:nvSpPr>
        <dsp:cNvPr id="0" name=""/>
        <dsp:cNvSpPr/>
      </dsp:nvSpPr>
      <dsp:spPr>
        <a:xfrm>
          <a:off x="2888560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kern="1200" dirty="0">
              <a:latin typeface="Tw Cen MT" panose="020B0602020104020603" pitchFamily="34" charset="77"/>
            </a:rPr>
            <a:t>Power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consumed/generated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(in kilo watts):</a:t>
          </a:r>
          <a:r>
            <a:rPr lang="en-GB" sz="1400" b="1" kern="1200" dirty="0">
              <a:latin typeface="Tw Cen MT" panose="020B0602020104020603" pitchFamily="34" charset="77"/>
            </a:rPr>
            <a:t> p</a:t>
          </a:r>
          <a:endParaRPr lang="en-US" sz="1400" kern="1200" dirty="0">
            <a:latin typeface="Tw Cen MT" panose="020B0602020104020603" pitchFamily="34" charset="77"/>
          </a:endParaRPr>
        </a:p>
      </dsp:txBody>
      <dsp:txXfrm>
        <a:off x="2888560" y="2179802"/>
        <a:ext cx="2418750" cy="720000"/>
      </dsp:txXfrm>
    </dsp:sp>
    <dsp:sp modelId="{9275CFBA-2696-4F1D-8A43-5E680F2DB442}">
      <dsp:nvSpPr>
        <dsp:cNvPr id="0" name=""/>
        <dsp:cNvSpPr/>
      </dsp:nvSpPr>
      <dsp:spPr>
        <a:xfrm>
          <a:off x="6202248" y="244801"/>
          <a:ext cx="1475437" cy="1475437"/>
        </a:xfrm>
        <a:prstGeom prst="round2Diag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BC819-487D-4E4E-929D-A7B26218CF44}">
      <dsp:nvSpPr>
        <dsp:cNvPr id="0" name=""/>
        <dsp:cNvSpPr/>
      </dsp:nvSpPr>
      <dsp:spPr>
        <a:xfrm>
          <a:off x="6516685" y="559239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AAA52-B2CC-4838-807F-463031E34A02}">
      <dsp:nvSpPr>
        <dsp:cNvPr id="0" name=""/>
        <dsp:cNvSpPr/>
      </dsp:nvSpPr>
      <dsp:spPr>
        <a:xfrm>
          <a:off x="5730591" y="21798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Price Elasticity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Tw Cen MT" panose="020B0602020104020603" pitchFamily="34" charset="77"/>
            </a:rPr>
            <a:t>(in kilo watts per Hertz): </a:t>
          </a:r>
          <a:r>
            <a:rPr lang="en-GB" sz="1400" b="1" kern="1200" dirty="0">
              <a:latin typeface="Tw Cen MT" panose="020B0602020104020603" pitchFamily="34" charset="77"/>
            </a:rPr>
            <a:t>g</a:t>
          </a:r>
          <a:endParaRPr lang="en-US" sz="1400" kern="1200" dirty="0">
            <a:latin typeface="Tw Cen MT" panose="020B0602020104020603" pitchFamily="34" charset="77"/>
          </a:endParaRPr>
        </a:p>
      </dsp:txBody>
      <dsp:txXfrm>
        <a:off x="5730591" y="2179802"/>
        <a:ext cx="24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D5206-75D2-7D4B-8A7D-3E1A584BBD21}">
      <dsp:nvSpPr>
        <dsp:cNvPr id="0" name=""/>
        <dsp:cNvSpPr/>
      </dsp:nvSpPr>
      <dsp:spPr>
        <a:xfrm>
          <a:off x="0" y="226904"/>
          <a:ext cx="8520600" cy="63579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rgbClr val="005493"/>
              </a:solidFill>
              <a:latin typeface="Bahnschrift" panose="020B0502040204020203" pitchFamily="34" charset="0"/>
            </a:rPr>
            <a:t>Objective of the analysis</a:t>
          </a:r>
          <a:endParaRPr lang="en-US" sz="2000" kern="1200" dirty="0">
            <a:solidFill>
              <a:srgbClr val="005493"/>
            </a:solidFill>
            <a:latin typeface="Bahnschrift" panose="020B0502040204020203" pitchFamily="34" charset="0"/>
          </a:endParaRPr>
        </a:p>
      </dsp:txBody>
      <dsp:txXfrm>
        <a:off x="31037" y="257941"/>
        <a:ext cx="8458526" cy="573716"/>
      </dsp:txXfrm>
    </dsp:sp>
    <dsp:sp modelId="{87F8BF92-4670-5847-A456-4A64D765FA7B}">
      <dsp:nvSpPr>
        <dsp:cNvPr id="0" name=""/>
        <dsp:cNvSpPr/>
      </dsp:nvSpPr>
      <dsp:spPr>
        <a:xfrm>
          <a:off x="0" y="862695"/>
          <a:ext cx="85206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Tw Cen MT" panose="020B0602020104020603" pitchFamily="34" charset="77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1800" kern="1200" dirty="0">
              <a:latin typeface="Tw Cen MT" panose="020B0602020104020603" pitchFamily="34" charset="77"/>
            </a:rPr>
            <a:t>Predict </a:t>
          </a:r>
          <a:r>
            <a:rPr lang="it-IT" sz="1800" kern="1200" dirty="0" err="1">
              <a:latin typeface="Tw Cen MT" panose="020B0602020104020603" pitchFamily="34" charset="77"/>
            </a:rPr>
            <a:t>how</a:t>
          </a:r>
          <a:r>
            <a:rPr lang="it-IT" sz="1800" kern="1200" dirty="0">
              <a:latin typeface="Tw Cen MT" panose="020B0602020104020603" pitchFamily="34" charset="77"/>
            </a:rPr>
            <a:t> the </a:t>
          </a:r>
          <a:r>
            <a:rPr lang="it-IT" sz="1800" kern="1200" dirty="0" err="1">
              <a:latin typeface="Tw Cen MT" panose="020B0602020104020603" pitchFamily="34" charset="77"/>
            </a:rPr>
            <a:t>stability</a:t>
          </a:r>
          <a:r>
            <a:rPr lang="it-IT" sz="1800" kern="1200" dirty="0">
              <a:latin typeface="Tw Cen MT" panose="020B0602020104020603" pitchFamily="34" charset="77"/>
            </a:rPr>
            <a:t> (</a:t>
          </a:r>
          <a:r>
            <a:rPr lang="it-IT" sz="1800" kern="1200" dirty="0">
              <a:solidFill>
                <a:srgbClr val="C00000"/>
              </a:solidFill>
              <a:latin typeface="Tw Cen MT" panose="020B0602020104020603" pitchFamily="34" charset="77"/>
            </a:rPr>
            <a:t>output </a:t>
          </a:r>
          <a:r>
            <a:rPr lang="it-IT" sz="1800" kern="1200" dirty="0" err="1">
              <a:solidFill>
                <a:srgbClr val="C00000"/>
              </a:solidFill>
              <a:latin typeface="Tw Cen MT" panose="020B0602020104020603" pitchFamily="34" charset="77"/>
            </a:rPr>
            <a:t>variable</a:t>
          </a:r>
          <a:r>
            <a:rPr lang="it-IT" sz="1800" kern="1200" dirty="0">
              <a:latin typeface="Tw Cen MT" panose="020B0602020104020603" pitchFamily="34" charset="77"/>
            </a:rPr>
            <a:t>) </a:t>
          </a:r>
          <a:r>
            <a:rPr lang="it-IT" sz="1800" kern="1200" dirty="0" err="1">
              <a:latin typeface="Tw Cen MT" panose="020B0602020104020603" pitchFamily="34" charset="77"/>
            </a:rPr>
            <a:t>is</a:t>
          </a:r>
          <a:r>
            <a:rPr lang="it-IT" sz="1800" kern="1200" dirty="0">
              <a:latin typeface="Tw Cen MT" panose="020B0602020104020603" pitchFamily="34" charset="77"/>
            </a:rPr>
            <a:t> </a:t>
          </a:r>
          <a:r>
            <a:rPr lang="it-IT" sz="1800" kern="1200" dirty="0" err="1">
              <a:latin typeface="Tw Cen MT" panose="020B0602020104020603" pitchFamily="34" charset="77"/>
            </a:rPr>
            <a:t>affected</a:t>
          </a:r>
          <a:r>
            <a:rPr lang="it-IT" sz="1800" kern="1200" dirty="0">
              <a:latin typeface="Tw Cen MT" panose="020B0602020104020603" pitchFamily="34" charset="77"/>
            </a:rPr>
            <a:t> by the </a:t>
          </a:r>
          <a:r>
            <a:rPr lang="it-IT" sz="1800" kern="1200" dirty="0">
              <a:solidFill>
                <a:srgbClr val="005493"/>
              </a:solidFill>
              <a:latin typeface="Tw Cen MT" panose="020B0602020104020603" pitchFamily="34" charset="77"/>
            </a:rPr>
            <a:t>input </a:t>
          </a:r>
          <a:r>
            <a:rPr lang="it-IT" sz="1800" kern="1200" dirty="0" err="1">
              <a:solidFill>
                <a:srgbClr val="005493"/>
              </a:solidFill>
              <a:latin typeface="Tw Cen MT" panose="020B0602020104020603" pitchFamily="34" charset="77"/>
            </a:rPr>
            <a:t>variables</a:t>
          </a:r>
          <a:endParaRPr lang="en-US" sz="1800" kern="1200" dirty="0">
            <a:solidFill>
              <a:srgbClr val="005493"/>
            </a:solidFill>
            <a:latin typeface="Tw Cen MT" panose="020B0602020104020603" pitchFamily="34" charset="77"/>
          </a:endParaRPr>
        </a:p>
      </dsp:txBody>
      <dsp:txXfrm>
        <a:off x="0" y="862695"/>
        <a:ext cx="8520600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5b20309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5b20309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38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5b203096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5b203096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39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5b203096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5b203096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587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5b203096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5b203096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71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5b203096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5b2030965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697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5b2030965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5b2030965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3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4236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6329bbf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6329bbf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19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3104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099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145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0686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97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7870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5606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4556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281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6549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4194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201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8989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9C4A-39FA-6746-AD5A-506467BA2CCB}" type="datetimeFigureOut">
              <a:rPr lang="it-IT" smtClean="0"/>
              <a:t>09/02/23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85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gi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1.svg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pexels.com/photo/mountains-solar-panels-411838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82601" y="-1041401"/>
            <a:ext cx="3465438" cy="3425353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  <a:buSzPts val="990"/>
            </a:pPr>
            <a:r>
              <a:rPr lang="en-US" sz="3300" b="1" dirty="0">
                <a:solidFill>
                  <a:srgbClr val="005493"/>
                </a:solidFill>
                <a:latin typeface="Bahnschrift" panose="020B0502040204020203" pitchFamily="34" charset="0"/>
              </a:rPr>
              <a:t>Stability analysis of a smart power grid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82600" y="3757544"/>
            <a:ext cx="3989490" cy="1185237"/>
          </a:xfr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Ironhack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 Data Analysis Bootcamp: Mid-term Project</a:t>
            </a:r>
          </a:p>
          <a:p>
            <a:pPr marL="0" lvl="0" indent="0" algn="l" defTabSz="9144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Ajay Krishna &amp; Danilo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Giarlini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Tw Cen MT" panose="020B0602020104020603" pitchFamily="34" charset="77"/>
              <a:cs typeface="Gadugi" panose="020F0502020204030204" pitchFamily="34" charset="0"/>
            </a:endParaRPr>
          </a:p>
        </p:txBody>
      </p:sp>
      <p:pic>
        <p:nvPicPr>
          <p:cNvPr id="11" name="Immagine 10" descr="Mulino a vento e pannelli solari">
            <a:extLst>
              <a:ext uri="{FF2B5EF4-FFF2-40B4-BE49-F238E27FC236}">
                <a16:creationId xmlns:a16="http://schemas.microsoft.com/office/drawing/2014/main" id="{E0AA59C2-314F-9EA8-BEC0-390D26820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1" r="20175" b="2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6C15067E-8B5C-B8C5-A326-90C3FA6B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342900"/>
            <a:ext cx="8182230" cy="1374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Thank you!</a:t>
            </a:r>
          </a:p>
        </p:txBody>
      </p:sp>
      <p:sp>
        <p:nvSpPr>
          <p:cNvPr id="48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57934"/>
            <a:ext cx="3429000" cy="13716"/>
          </a:xfrm>
          <a:custGeom>
            <a:avLst/>
            <a:gdLst>
              <a:gd name="connsiteX0" fmla="*/ 0 w 3429000"/>
              <a:gd name="connsiteY0" fmla="*/ 0 h 13716"/>
              <a:gd name="connsiteX1" fmla="*/ 685800 w 3429000"/>
              <a:gd name="connsiteY1" fmla="*/ 0 h 13716"/>
              <a:gd name="connsiteX2" fmla="*/ 1371600 w 3429000"/>
              <a:gd name="connsiteY2" fmla="*/ 0 h 13716"/>
              <a:gd name="connsiteX3" fmla="*/ 2057400 w 3429000"/>
              <a:gd name="connsiteY3" fmla="*/ 0 h 13716"/>
              <a:gd name="connsiteX4" fmla="*/ 267462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811780 w 3429000"/>
              <a:gd name="connsiteY7" fmla="*/ 13716 h 13716"/>
              <a:gd name="connsiteX8" fmla="*/ 2228850 w 3429000"/>
              <a:gd name="connsiteY8" fmla="*/ 13716 h 13716"/>
              <a:gd name="connsiteX9" fmla="*/ 1543050 w 3429000"/>
              <a:gd name="connsiteY9" fmla="*/ 13716 h 13716"/>
              <a:gd name="connsiteX10" fmla="*/ 92583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  <a:gd name="connsiteX0" fmla="*/ 0 w 3429000"/>
              <a:gd name="connsiteY0" fmla="*/ 0 h 13716"/>
              <a:gd name="connsiteX1" fmla="*/ 617220 w 3429000"/>
              <a:gd name="connsiteY1" fmla="*/ 0 h 13716"/>
              <a:gd name="connsiteX2" fmla="*/ 1200150 w 3429000"/>
              <a:gd name="connsiteY2" fmla="*/ 0 h 13716"/>
              <a:gd name="connsiteX3" fmla="*/ 1817370 w 3429000"/>
              <a:gd name="connsiteY3" fmla="*/ 0 h 13716"/>
              <a:gd name="connsiteX4" fmla="*/ 250317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743200 w 3429000"/>
              <a:gd name="connsiteY7" fmla="*/ 13716 h 13716"/>
              <a:gd name="connsiteX8" fmla="*/ 1988820 w 3429000"/>
              <a:gd name="connsiteY8" fmla="*/ 13716 h 13716"/>
              <a:gd name="connsiteX9" fmla="*/ 1405890 w 3429000"/>
              <a:gd name="connsiteY9" fmla="*/ 13716 h 13716"/>
              <a:gd name="connsiteX10" fmla="*/ 65151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3716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78" y="4238"/>
                  <a:pt x="3429362" y="9645"/>
                  <a:pt x="3429000" y="13716"/>
                </a:cubicBezTo>
                <a:cubicBezTo>
                  <a:pt x="3212354" y="24300"/>
                  <a:pt x="3083619" y="-5408"/>
                  <a:pt x="2811780" y="13716"/>
                </a:cubicBezTo>
                <a:cubicBezTo>
                  <a:pt x="2533576" y="20486"/>
                  <a:pt x="2477440" y="15959"/>
                  <a:pt x="2228850" y="13716"/>
                </a:cubicBezTo>
                <a:cubicBezTo>
                  <a:pt x="2003657" y="-6415"/>
                  <a:pt x="1810789" y="13722"/>
                  <a:pt x="1543050" y="13716"/>
                </a:cubicBezTo>
                <a:cubicBezTo>
                  <a:pt x="1286635" y="-25734"/>
                  <a:pt x="1189418" y="17718"/>
                  <a:pt x="925830" y="13716"/>
                </a:cubicBezTo>
                <a:cubicBezTo>
                  <a:pt x="678389" y="-6959"/>
                  <a:pt x="367033" y="38662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429000" h="13716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219" y="5403"/>
                  <a:pt x="3428159" y="9705"/>
                  <a:pt x="3429000" y="13716"/>
                </a:cubicBezTo>
                <a:cubicBezTo>
                  <a:pt x="3101445" y="-8012"/>
                  <a:pt x="2879434" y="29451"/>
                  <a:pt x="2743200" y="13716"/>
                </a:cubicBezTo>
                <a:cubicBezTo>
                  <a:pt x="2609544" y="9343"/>
                  <a:pt x="2334178" y="44077"/>
                  <a:pt x="1988820" y="13716"/>
                </a:cubicBezTo>
                <a:cubicBezTo>
                  <a:pt x="1620382" y="13563"/>
                  <a:pt x="1588099" y="-7567"/>
                  <a:pt x="1405890" y="13716"/>
                </a:cubicBezTo>
                <a:cubicBezTo>
                  <a:pt x="1266239" y="23975"/>
                  <a:pt x="867500" y="10636"/>
                  <a:pt x="651510" y="13716"/>
                </a:cubicBezTo>
                <a:cubicBezTo>
                  <a:pt x="445459" y="35533"/>
                  <a:pt x="119818" y="-2831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429000" h="13716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104" y="3768"/>
                  <a:pt x="3429110" y="10153"/>
                  <a:pt x="3429000" y="13716"/>
                </a:cubicBezTo>
                <a:cubicBezTo>
                  <a:pt x="3250522" y="51451"/>
                  <a:pt x="3056248" y="-6129"/>
                  <a:pt x="2811780" y="13716"/>
                </a:cubicBezTo>
                <a:cubicBezTo>
                  <a:pt x="2534418" y="21986"/>
                  <a:pt x="2483107" y="15318"/>
                  <a:pt x="2228850" y="13716"/>
                </a:cubicBezTo>
                <a:cubicBezTo>
                  <a:pt x="1996093" y="-24934"/>
                  <a:pt x="1790611" y="30524"/>
                  <a:pt x="1543050" y="13716"/>
                </a:cubicBezTo>
                <a:cubicBezTo>
                  <a:pt x="1276188" y="-34299"/>
                  <a:pt x="1196665" y="-3522"/>
                  <a:pt x="925830" y="13716"/>
                </a:cubicBezTo>
                <a:cubicBezTo>
                  <a:pt x="718623" y="56844"/>
                  <a:pt x="374628" y="2046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3716"/>
                      <a:gd name="connsiteX1" fmla="*/ 685800 w 3429000"/>
                      <a:gd name="connsiteY1" fmla="*/ 0 h 13716"/>
                      <a:gd name="connsiteX2" fmla="*/ 1371600 w 3429000"/>
                      <a:gd name="connsiteY2" fmla="*/ 0 h 13716"/>
                      <a:gd name="connsiteX3" fmla="*/ 2057400 w 3429000"/>
                      <a:gd name="connsiteY3" fmla="*/ 0 h 13716"/>
                      <a:gd name="connsiteX4" fmla="*/ 2674620 w 3429000"/>
                      <a:gd name="connsiteY4" fmla="*/ 0 h 13716"/>
                      <a:gd name="connsiteX5" fmla="*/ 3429000 w 3429000"/>
                      <a:gd name="connsiteY5" fmla="*/ 0 h 13716"/>
                      <a:gd name="connsiteX6" fmla="*/ 3429000 w 3429000"/>
                      <a:gd name="connsiteY6" fmla="*/ 13716 h 13716"/>
                      <a:gd name="connsiteX7" fmla="*/ 2811780 w 3429000"/>
                      <a:gd name="connsiteY7" fmla="*/ 13716 h 13716"/>
                      <a:gd name="connsiteX8" fmla="*/ 2228850 w 3429000"/>
                      <a:gd name="connsiteY8" fmla="*/ 13716 h 13716"/>
                      <a:gd name="connsiteX9" fmla="*/ 1543050 w 3429000"/>
                      <a:gd name="connsiteY9" fmla="*/ 13716 h 13716"/>
                      <a:gd name="connsiteX10" fmla="*/ 925830 w 3429000"/>
                      <a:gd name="connsiteY10" fmla="*/ 13716 h 13716"/>
                      <a:gd name="connsiteX11" fmla="*/ 0 w 3429000"/>
                      <a:gd name="connsiteY11" fmla="*/ 13716 h 13716"/>
                      <a:gd name="connsiteX12" fmla="*/ 0 w 3429000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3716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214" y="4075"/>
                          <a:pt x="3429316" y="9784"/>
                          <a:pt x="3429000" y="13716"/>
                        </a:cubicBezTo>
                        <a:cubicBezTo>
                          <a:pt x="3221081" y="44036"/>
                          <a:pt x="3088001" y="3494"/>
                          <a:pt x="2811780" y="13716"/>
                        </a:cubicBezTo>
                        <a:cubicBezTo>
                          <a:pt x="2535559" y="23938"/>
                          <a:pt x="2481355" y="20326"/>
                          <a:pt x="2228850" y="13716"/>
                        </a:cubicBezTo>
                        <a:cubicBezTo>
                          <a:pt x="1976345" y="7107"/>
                          <a:pt x="1807520" y="43784"/>
                          <a:pt x="1543050" y="13716"/>
                        </a:cubicBezTo>
                        <a:cubicBezTo>
                          <a:pt x="1278580" y="-16352"/>
                          <a:pt x="1181944" y="551"/>
                          <a:pt x="925830" y="13716"/>
                        </a:cubicBezTo>
                        <a:cubicBezTo>
                          <a:pt x="669716" y="26881"/>
                          <a:pt x="410304" y="30243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429000" h="13716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8434" y="5320"/>
                          <a:pt x="3428676" y="9001"/>
                          <a:pt x="3429000" y="13716"/>
                        </a:cubicBezTo>
                        <a:cubicBezTo>
                          <a:pt x="3103464" y="-3979"/>
                          <a:pt x="2887909" y="18368"/>
                          <a:pt x="2743200" y="13716"/>
                        </a:cubicBezTo>
                        <a:cubicBezTo>
                          <a:pt x="2598491" y="9064"/>
                          <a:pt x="2362615" y="6084"/>
                          <a:pt x="1988820" y="13716"/>
                        </a:cubicBezTo>
                        <a:cubicBezTo>
                          <a:pt x="1615025" y="21348"/>
                          <a:pt x="1580494" y="-880"/>
                          <a:pt x="1405890" y="13716"/>
                        </a:cubicBezTo>
                        <a:cubicBezTo>
                          <a:pt x="1231286" y="28312"/>
                          <a:pt x="885259" y="-20857"/>
                          <a:pt x="651510" y="13716"/>
                        </a:cubicBezTo>
                        <a:cubicBezTo>
                          <a:pt x="417761" y="48289"/>
                          <a:pt x="138362" y="-18428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egnaposto contenuto 16" descr="Domande con riempimento a tinta unita">
            <a:extLst>
              <a:ext uri="{FF2B5EF4-FFF2-40B4-BE49-F238E27FC236}">
                <a16:creationId xmlns:a16="http://schemas.microsoft.com/office/drawing/2014/main" id="{D5530787-7DAF-748C-29C7-6F2A8B1D8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236" y="2059087"/>
            <a:ext cx="2625527" cy="26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5493"/>
                </a:solidFill>
                <a:latin typeface="Bahnschrift" panose="020F0502020204030204" pitchFamily="34" charset="0"/>
                <a:cs typeface="Bahnschrift" panose="020F0502020204030204" pitchFamily="34" charset="0"/>
              </a:rPr>
              <a:t>Stability in a smart grid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273427" y="3877569"/>
            <a:ext cx="387669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A system is said to be </a:t>
            </a:r>
            <a:r>
              <a:rPr lang="en-GB" b="1" dirty="0">
                <a:solidFill>
                  <a:srgbClr val="202124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stable</a:t>
            </a: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, if its output is </a:t>
            </a:r>
            <a:r>
              <a:rPr lang="en-GB" b="1" dirty="0">
                <a:solidFill>
                  <a:srgbClr val="202124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under control</a:t>
            </a:r>
            <a:r>
              <a:rPr lang="en-GB" sz="1200" dirty="0">
                <a:solidFill>
                  <a:srgbClr val="202124"/>
                </a:solidFill>
                <a:highlight>
                  <a:srgbClr val="FFFFFF"/>
                </a:highlight>
                <a:latin typeface="Tw Cen MT" panose="020B0602020104020603" pitchFamily="34" charset="77"/>
              </a:rPr>
              <a:t>.</a:t>
            </a:r>
            <a:endParaRPr lang="en-GB" dirty="0">
              <a:latin typeface="Tw Cen MT" panose="020B0602020104020603" pitchFamily="34" charset="77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287793" y="3877569"/>
            <a:ext cx="3349507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w Cen MT" panose="020B0602020104020603" pitchFamily="34" charset="77"/>
              </a:rPr>
              <a:t>Every user can both produce and consume energy, as long as the network is stable! </a:t>
            </a: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27" y="1234784"/>
            <a:ext cx="3991755" cy="205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231564A9-2580-C975-3C1A-3B75449C8491}"/>
              </a:ext>
            </a:extLst>
          </p:cNvPr>
          <p:cNvGrpSpPr/>
          <p:nvPr/>
        </p:nvGrpSpPr>
        <p:grpSpPr>
          <a:xfrm>
            <a:off x="5287793" y="871589"/>
            <a:ext cx="3066729" cy="2634279"/>
            <a:chOff x="5287793" y="871589"/>
            <a:chExt cx="3066729" cy="2634279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81B4E02E-BEC0-9E77-AF7E-110891A15A4C}"/>
                </a:ext>
              </a:extLst>
            </p:cNvPr>
            <p:cNvGrpSpPr/>
            <p:nvPr/>
          </p:nvGrpSpPr>
          <p:grpSpPr>
            <a:xfrm>
              <a:off x="5287793" y="871589"/>
              <a:ext cx="3066729" cy="2634279"/>
              <a:chOff x="224184" y="646002"/>
              <a:chExt cx="3066729" cy="2634279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DBB1861B-A8C8-2616-E0F6-8913EE27578F}"/>
                  </a:ext>
                </a:extLst>
              </p:cNvPr>
              <p:cNvGrpSpPr/>
              <p:nvPr/>
            </p:nvGrpSpPr>
            <p:grpSpPr>
              <a:xfrm>
                <a:off x="224184" y="646002"/>
                <a:ext cx="3066729" cy="1721916"/>
                <a:chOff x="170791" y="543705"/>
                <a:chExt cx="2568921" cy="1281060"/>
              </a:xfrm>
            </p:grpSpPr>
            <p:pic>
              <p:nvPicPr>
                <p:cNvPr id="3" name="Elemento grafico 2" descr="Pannelli solari con riempimento a tinta unita">
                  <a:extLst>
                    <a:ext uri="{FF2B5EF4-FFF2-40B4-BE49-F238E27FC236}">
                      <a16:creationId xmlns:a16="http://schemas.microsoft.com/office/drawing/2014/main" id="{BDDBD0CF-A677-2131-4D00-39F87AA0D3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791" y="1145990"/>
                  <a:ext cx="678774" cy="678774"/>
                </a:xfrm>
                <a:prstGeom prst="rect">
                  <a:avLst/>
                </a:prstGeom>
              </p:spPr>
            </p:pic>
            <p:pic>
              <p:nvPicPr>
                <p:cNvPr id="6" name="Elemento grafico 5" descr="Pannelli solari con riempimento a tinta unita">
                  <a:extLst>
                    <a:ext uri="{FF2B5EF4-FFF2-40B4-BE49-F238E27FC236}">
                      <a16:creationId xmlns:a16="http://schemas.microsoft.com/office/drawing/2014/main" id="{1A9050B5-E0BE-2274-40EC-96BA73DAB0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5863" y="543705"/>
                  <a:ext cx="678775" cy="678775"/>
                </a:xfrm>
                <a:prstGeom prst="rect">
                  <a:avLst/>
                </a:prstGeom>
              </p:spPr>
            </p:pic>
            <p:pic>
              <p:nvPicPr>
                <p:cNvPr id="12" name="Elemento grafico 11" descr="Pannelli solari con riempimento a tinta unita">
                  <a:extLst>
                    <a:ext uri="{FF2B5EF4-FFF2-40B4-BE49-F238E27FC236}">
                      <a16:creationId xmlns:a16="http://schemas.microsoft.com/office/drawing/2014/main" id="{357938DA-0DB4-72BA-EABD-A7B8F4B555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0937" y="1145990"/>
                  <a:ext cx="678775" cy="678775"/>
                </a:xfrm>
                <a:prstGeom prst="rect">
                  <a:avLst/>
                </a:prstGeom>
              </p:spPr>
            </p:pic>
          </p:grpSp>
          <p:pic>
            <p:nvPicPr>
              <p:cNvPr id="14" name="Elemento grafico 13" descr="Pannelli solari con riempimento a tinta unita">
                <a:extLst>
                  <a:ext uri="{FF2B5EF4-FFF2-40B4-BE49-F238E27FC236}">
                    <a16:creationId xmlns:a16="http://schemas.microsoft.com/office/drawing/2014/main" id="{040BECA1-1000-F3C9-5081-72C1CC89B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52393" y="2367917"/>
                <a:ext cx="810309" cy="912364"/>
              </a:xfrm>
              <a:prstGeom prst="rect">
                <a:avLst/>
              </a:prstGeom>
            </p:spPr>
          </p:pic>
        </p:grpSp>
        <p:pic>
          <p:nvPicPr>
            <p:cNvPr id="4" name="Elemento grafico 3" descr="Freccia linea: curva antioraria con riempimento a tinta unita">
              <a:extLst>
                <a:ext uri="{FF2B5EF4-FFF2-40B4-BE49-F238E27FC236}">
                  <a16:creationId xmlns:a16="http://schemas.microsoft.com/office/drawing/2014/main" id="{F4138928-3420-0D18-5DA4-069BA1B7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3581319">
              <a:off x="7393845" y="2637428"/>
              <a:ext cx="481195" cy="481195"/>
            </a:xfrm>
            <a:prstGeom prst="rect">
              <a:avLst/>
            </a:prstGeom>
          </p:spPr>
        </p:pic>
        <p:pic>
          <p:nvPicPr>
            <p:cNvPr id="5" name="Elemento grafico 4" descr="Freccia linea: curva antioraria con riempimento a tinta unita">
              <a:extLst>
                <a:ext uri="{FF2B5EF4-FFF2-40B4-BE49-F238E27FC236}">
                  <a16:creationId xmlns:a16="http://schemas.microsoft.com/office/drawing/2014/main" id="{8C3A5C76-A8E6-E3A1-564A-F1263FC8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9074156">
              <a:off x="7343495" y="1250439"/>
              <a:ext cx="481195" cy="481195"/>
            </a:xfrm>
            <a:prstGeom prst="rect">
              <a:avLst/>
            </a:prstGeom>
          </p:spPr>
        </p:pic>
        <p:pic>
          <p:nvPicPr>
            <p:cNvPr id="7" name="Elemento grafico 6" descr="Freccia linea: curva antioraria con riempimento a tinta unita">
              <a:extLst>
                <a:ext uri="{FF2B5EF4-FFF2-40B4-BE49-F238E27FC236}">
                  <a16:creationId xmlns:a16="http://schemas.microsoft.com/office/drawing/2014/main" id="{202EF432-7418-2A15-B3CF-D3E3C8D9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4410442">
              <a:off x="5857502" y="1276869"/>
              <a:ext cx="481195" cy="481195"/>
            </a:xfrm>
            <a:prstGeom prst="rect">
              <a:avLst/>
            </a:prstGeom>
          </p:spPr>
        </p:pic>
        <p:pic>
          <p:nvPicPr>
            <p:cNvPr id="8" name="Elemento grafico 7" descr="Freccia linea: curva antioraria con riempimento a tinta unita">
              <a:extLst>
                <a:ext uri="{FF2B5EF4-FFF2-40B4-BE49-F238E27FC236}">
                  <a16:creationId xmlns:a16="http://schemas.microsoft.com/office/drawing/2014/main" id="{DA0D3FC9-5B0E-AA7A-A3A6-47E6B7FC1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8352216">
              <a:off x="5897002" y="2692248"/>
              <a:ext cx="481195" cy="481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052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6086145" cy="65829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Input variables that define a house</a:t>
            </a:r>
          </a:p>
        </p:txBody>
      </p:sp>
      <p:graphicFrame>
        <p:nvGraphicFramePr>
          <p:cNvPr id="83" name="Google Shape;72;p15">
            <a:extLst>
              <a:ext uri="{FF2B5EF4-FFF2-40B4-BE49-F238E27FC236}">
                <a16:creationId xmlns:a16="http://schemas.microsoft.com/office/drawing/2014/main" id="{998D7047-D51B-77DB-E09D-4CE2AAB7C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960976"/>
              </p:ext>
            </p:extLst>
          </p:nvPr>
        </p:nvGraphicFramePr>
        <p:xfrm>
          <a:off x="483042" y="1350260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605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9E25CFB3-2765-28C1-D167-7D8EEBC89F78}"/>
              </a:ext>
            </a:extLst>
          </p:cNvPr>
          <p:cNvGrpSpPr/>
          <p:nvPr/>
        </p:nvGrpSpPr>
        <p:grpSpPr>
          <a:xfrm>
            <a:off x="486728" y="735673"/>
            <a:ext cx="7947438" cy="1307027"/>
            <a:chOff x="486728" y="213163"/>
            <a:chExt cx="7947438" cy="1307027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09DE6EC9-F548-B7CE-D4F5-043887EFB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728" y="847392"/>
              <a:ext cx="7947438" cy="672798"/>
            </a:xfrm>
            <a:prstGeom prst="rect">
              <a:avLst/>
            </a:prstGeom>
          </p:spPr>
        </p:pic>
        <p:sp>
          <p:nvSpPr>
            <p:cNvPr id="6" name="Parentesi quadra chiusa 5">
              <a:extLst>
                <a:ext uri="{FF2B5EF4-FFF2-40B4-BE49-F238E27FC236}">
                  <a16:creationId xmlns:a16="http://schemas.microsoft.com/office/drawing/2014/main" id="{708093ED-5A0B-E67F-5007-45C93370C872}"/>
                </a:ext>
              </a:extLst>
            </p:cNvPr>
            <p:cNvSpPr/>
            <p:nvPr/>
          </p:nvSpPr>
          <p:spPr>
            <a:xfrm rot="16200000">
              <a:off x="4109168" y="-2415790"/>
              <a:ext cx="79844" cy="6446520"/>
            </a:xfrm>
            <a:prstGeom prst="rightBracket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2DF5CA42-013F-0EF6-43FC-423F1E833E99}"/>
                </a:ext>
              </a:extLst>
            </p:cNvPr>
            <p:cNvSpPr txBox="1"/>
            <p:nvPr/>
          </p:nvSpPr>
          <p:spPr>
            <a:xfrm>
              <a:off x="2849404" y="41321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005493"/>
                  </a:solidFill>
                  <a:latin typeface="Tw Cen MT" panose="020B0602020104020603" pitchFamily="34" charset="77"/>
                </a:rPr>
                <a:t>Input </a:t>
              </a:r>
              <a:r>
                <a:rPr lang="it-IT" dirty="0" err="1">
                  <a:solidFill>
                    <a:srgbClr val="005493"/>
                  </a:solidFill>
                  <a:latin typeface="Tw Cen MT" panose="020B0602020104020603" pitchFamily="34" charset="77"/>
                </a:rPr>
                <a:t>variables</a:t>
              </a:r>
              <a:endParaRPr lang="it-IT" dirty="0">
                <a:solidFill>
                  <a:srgbClr val="005493"/>
                </a:solidFill>
                <a:latin typeface="Tw Cen MT" panose="020B0602020104020603" pitchFamily="34" charset="77"/>
              </a:endParaRPr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8FAA0107-2A4C-18E6-04EB-60166F090CDC}"/>
                </a:ext>
              </a:extLst>
            </p:cNvPr>
            <p:cNvCxnSpPr/>
            <p:nvPr/>
          </p:nvCxnSpPr>
          <p:spPr>
            <a:xfrm>
              <a:off x="7715250" y="597884"/>
              <a:ext cx="0" cy="249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062E2CC-26B2-3E32-28B5-BCFBD43EB137}"/>
                </a:ext>
              </a:extLst>
            </p:cNvPr>
            <p:cNvSpPr txBox="1"/>
            <p:nvPr/>
          </p:nvSpPr>
          <p:spPr>
            <a:xfrm>
              <a:off x="7423784" y="213163"/>
              <a:ext cx="661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C00000"/>
                  </a:solidFill>
                  <a:latin typeface="Tw Cen MT" panose="020B0602020104020603" pitchFamily="34" charset="77"/>
                </a:rPr>
                <a:t>Output </a:t>
              </a:r>
              <a:r>
                <a:rPr lang="it-IT" sz="1000" dirty="0" err="1">
                  <a:solidFill>
                    <a:srgbClr val="C00000"/>
                  </a:solidFill>
                  <a:latin typeface="Tw Cen MT" panose="020B0602020104020603" pitchFamily="34" charset="77"/>
                </a:rPr>
                <a:t>variable</a:t>
              </a:r>
              <a:endParaRPr lang="it-IT" sz="1000" dirty="0">
                <a:solidFill>
                  <a:srgbClr val="C00000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03668730-D918-E5D5-A16D-244A488BF399}"/>
                </a:ext>
              </a:extLst>
            </p:cNvPr>
            <p:cNvSpPr/>
            <p:nvPr/>
          </p:nvSpPr>
          <p:spPr>
            <a:xfrm>
              <a:off x="7331171" y="1092351"/>
              <a:ext cx="1091565" cy="205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41105D45-1418-3A04-F2F0-E031C32C7807}"/>
                </a:ext>
              </a:extLst>
            </p:cNvPr>
            <p:cNvSpPr/>
            <p:nvPr/>
          </p:nvSpPr>
          <p:spPr>
            <a:xfrm>
              <a:off x="7334981" y="1302045"/>
              <a:ext cx="1091565" cy="2057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6CDE23B-5650-6F7B-3995-FE4D6BA31068}"/>
              </a:ext>
            </a:extLst>
          </p:cNvPr>
          <p:cNvSpPr txBox="1"/>
          <p:nvPr/>
        </p:nvSpPr>
        <p:spPr>
          <a:xfrm>
            <a:off x="144000" y="72000"/>
            <a:ext cx="6588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Data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DEF13A3-F26C-35E4-3663-A477D35FD574}"/>
              </a:ext>
            </a:extLst>
          </p:cNvPr>
          <p:cNvGrpSpPr/>
          <p:nvPr/>
        </p:nvGrpSpPr>
        <p:grpSpPr>
          <a:xfrm>
            <a:off x="264496" y="2738933"/>
            <a:ext cx="9085591" cy="2166000"/>
            <a:chOff x="122736" y="2738933"/>
            <a:chExt cx="9085591" cy="2166000"/>
          </a:xfrm>
        </p:grpSpPr>
        <p:graphicFrame>
          <p:nvGraphicFramePr>
            <p:cNvPr id="83" name="Google Shape;81;p16">
              <a:extLst>
                <a:ext uri="{FF2B5EF4-FFF2-40B4-BE49-F238E27FC236}">
                  <a16:creationId xmlns:a16="http://schemas.microsoft.com/office/drawing/2014/main" id="{39F706D3-AEF2-E39C-B3DC-352257040D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0392072"/>
                </p:ext>
              </p:extLst>
            </p:nvPr>
          </p:nvGraphicFramePr>
          <p:xfrm>
            <a:off x="687727" y="2738933"/>
            <a:ext cx="8520600" cy="2166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8" name="Rettangolo con due angoli in diagonale arrotondati 7">
              <a:extLst>
                <a:ext uri="{FF2B5EF4-FFF2-40B4-BE49-F238E27FC236}">
                  <a16:creationId xmlns:a16="http://schemas.microsoft.com/office/drawing/2014/main" id="{86555EA7-EE12-164D-4F4D-B248E58B22B3}"/>
                </a:ext>
              </a:extLst>
            </p:cNvPr>
            <p:cNvSpPr/>
            <p:nvPr/>
          </p:nvSpPr>
          <p:spPr>
            <a:xfrm>
              <a:off x="122736" y="3053386"/>
              <a:ext cx="543728" cy="553998"/>
            </a:xfrm>
            <a:prstGeom prst="round2DiagRect">
              <a:avLst/>
            </a:prstGeom>
            <a:solidFill>
              <a:srgbClr val="0054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" name="Elemento grafico 3" descr="Punto interrogativo con riempimento a tinta unita">
              <a:extLst>
                <a:ext uri="{FF2B5EF4-FFF2-40B4-BE49-F238E27FC236}">
                  <a16:creationId xmlns:a16="http://schemas.microsoft.com/office/drawing/2014/main" id="{C52651F4-BF8F-A626-135E-8D3E6EB1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2352" y="3106877"/>
              <a:ext cx="447015" cy="44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8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5187992" cy="5558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Time affects the stability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7401DC2-34FF-47CF-C458-A2C911E2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892398"/>
            <a:ext cx="5054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44000" y="72000"/>
            <a:ext cx="8374026" cy="47036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Importance of features for stability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92E7E8-5AB2-146A-CB47-A962F9D5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9" y="877824"/>
            <a:ext cx="4396000" cy="352933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6096345-DAA9-E8BC-7170-A35BDB150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77824"/>
            <a:ext cx="4396001" cy="3529331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1A671EF-8008-6E1B-B0C5-BB4292FBC7CF}"/>
              </a:ext>
            </a:extLst>
          </p:cNvPr>
          <p:cNvCxnSpPr/>
          <p:nvPr/>
        </p:nvCxnSpPr>
        <p:spPr>
          <a:xfrm>
            <a:off x="3735659" y="2096429"/>
            <a:ext cx="0" cy="8140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A6DBB74-B464-C3A7-5DB4-C4181A6DC2B3}"/>
              </a:ext>
            </a:extLst>
          </p:cNvPr>
          <p:cNvCxnSpPr/>
          <p:nvPr/>
        </p:nvCxnSpPr>
        <p:spPr>
          <a:xfrm>
            <a:off x="8206059" y="2096429"/>
            <a:ext cx="0" cy="8140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3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142875" y="72000"/>
            <a:ext cx="8520600" cy="494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Predicted vs. actual</a:t>
            </a:r>
            <a:endParaRPr sz="3000" b="1" dirty="0">
              <a:solidFill>
                <a:srgbClr val="00549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816D45-AE4A-BE43-DA36-70441D6D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3729" y="1496833"/>
            <a:ext cx="8328989" cy="26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41F72B-2E58-0E45-7564-F10ADB68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" y="72000"/>
            <a:ext cx="3938487" cy="563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Outcomes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145308-CF5A-0887-15C9-67BA4FF9D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798" y="969211"/>
            <a:ext cx="3464715" cy="288275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Insights into network stability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A statistical regression-based model of a smart grid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Predicted the stability of the network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Cross validation of prediction and actual values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</p:txBody>
      </p:sp>
      <p:pic>
        <p:nvPicPr>
          <p:cNvPr id="5" name="Picture 4" descr="Immagine che contiene cielo, albero, esterni, cella fotovoltaica&#10;&#10;Descrizione generata automaticamente">
            <a:extLst>
              <a:ext uri="{FF2B5EF4-FFF2-40B4-BE49-F238E27FC236}">
                <a16:creationId xmlns:a16="http://schemas.microsoft.com/office/drawing/2014/main" id="{7212E0C8-8803-0244-A650-EC8FFA31C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627" r="37336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01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272018" y="1426858"/>
            <a:ext cx="3182691" cy="24905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A general stability indicator tool in the design process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The model can be extended for a larger network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For a new user/house to be connected to an existing network: the tool predicts whether the chosen parameters yield stability</a:t>
            </a:r>
          </a:p>
        </p:txBody>
      </p:sp>
      <p:pic>
        <p:nvPicPr>
          <p:cNvPr id="128" name="Picture 119" descr="Pens and rulers">
            <a:extLst>
              <a:ext uri="{FF2B5EF4-FFF2-40B4-BE49-F238E27FC236}">
                <a16:creationId xmlns:a16="http://schemas.microsoft.com/office/drawing/2014/main" id="{73CFC37D-74EF-60EE-6C33-DC300DFC5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8" r="19760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C7ED890-EB2F-AB25-5E8A-02608C81208B}"/>
              </a:ext>
            </a:extLst>
          </p:cNvPr>
          <p:cNvSpPr txBox="1">
            <a:spLocks/>
          </p:cNvSpPr>
          <p:nvPr/>
        </p:nvSpPr>
        <p:spPr>
          <a:xfrm>
            <a:off x="176328" y="200718"/>
            <a:ext cx="3938487" cy="83634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defTabSz="914400">
              <a:spcBef>
                <a:spcPct val="0"/>
              </a:spcBef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Usability &amp; extensions</a:t>
            </a:r>
          </a:p>
        </p:txBody>
      </p:sp>
    </p:spTree>
    <p:extLst>
      <p:ext uri="{BB962C8B-B14F-4D97-AF65-F5344CB8AC3E}">
        <p14:creationId xmlns:p14="http://schemas.microsoft.com/office/powerpoint/2010/main" val="370839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827</TotalTime>
  <Words>200</Words>
  <Application>Microsoft Macintosh PowerPoint</Application>
  <PresentationFormat>Presentazione su schermo (16:9)</PresentationFormat>
  <Paragraphs>39</Paragraphs>
  <Slides>10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Tw Cen MT</vt:lpstr>
      <vt:lpstr>Tema di Office</vt:lpstr>
      <vt:lpstr>Stability analysis of a smart power grid</vt:lpstr>
      <vt:lpstr>Stability in a smart grid</vt:lpstr>
      <vt:lpstr>Input variables that define a house</vt:lpstr>
      <vt:lpstr>Presentazione standard di PowerPoint</vt:lpstr>
      <vt:lpstr>Time affects the stability</vt:lpstr>
      <vt:lpstr>Importance of features for stability</vt:lpstr>
      <vt:lpstr>Predicted vs. actual</vt:lpstr>
      <vt:lpstr>Outcomes</vt:lpstr>
      <vt:lpstr>Presentazione standard di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data-driven framework for analysis and prediction of instabilities in a smart power grid</dc:title>
  <cp:lastModifiedBy>Danilo Giarlini</cp:lastModifiedBy>
  <cp:revision>26</cp:revision>
  <dcterms:modified xsi:type="dcterms:W3CDTF">2023-02-09T11:12:35Z</dcterms:modified>
</cp:coreProperties>
</file>